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70" r:id="rId5"/>
    <p:sldId id="267" r:id="rId6"/>
    <p:sldId id="271" r:id="rId7"/>
    <p:sldId id="272"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60" d="100"/>
          <a:sy n="60" d="100"/>
        </p:scale>
        <p:origin x="40"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F06E-599D-4896-BB9C-9E1B4692B8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23517-04ED-4767-98B0-2118FA853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1D7275-1C86-4A47-8CF7-B1AF18212C5B}"/>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5" name="Footer Placeholder 4">
            <a:extLst>
              <a:ext uri="{FF2B5EF4-FFF2-40B4-BE49-F238E27FC236}">
                <a16:creationId xmlns:a16="http://schemas.microsoft.com/office/drawing/2014/main" id="{E8CB0285-79D7-4162-BFAC-105CCDCB3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B5EFA-310E-4A6B-A4B7-9B662835E076}"/>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282721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4901-329A-47EE-A019-3D019E3661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BC33AE-3C21-4648-AE0B-4404A35DC5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DD644-0893-4885-8E08-5F854DDF1168}"/>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5" name="Footer Placeholder 4">
            <a:extLst>
              <a:ext uri="{FF2B5EF4-FFF2-40B4-BE49-F238E27FC236}">
                <a16:creationId xmlns:a16="http://schemas.microsoft.com/office/drawing/2014/main" id="{96401EBD-E7A0-4368-B3A6-E8FA171CD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F893F-915A-4B47-BD50-CF3A3D76E144}"/>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142947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052912-C123-40F6-A024-3E931CC4DC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20A527-8012-4B9B-A67E-710353AC69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06D50-692B-486E-8FB1-7A619CEF4806}"/>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5" name="Footer Placeholder 4">
            <a:extLst>
              <a:ext uri="{FF2B5EF4-FFF2-40B4-BE49-F238E27FC236}">
                <a16:creationId xmlns:a16="http://schemas.microsoft.com/office/drawing/2014/main" id="{208D9FAA-8203-4F7B-8884-2B7842AF8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C7B44-0E61-41FC-B9C9-D1C8AF940D53}"/>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281085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F7E8-2C4D-4690-B357-07DD6C962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BBE952-9196-406D-BA5A-C08DB288D2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D5536-34CF-4C7A-8B55-10F179DDBAFF}"/>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5" name="Footer Placeholder 4">
            <a:extLst>
              <a:ext uri="{FF2B5EF4-FFF2-40B4-BE49-F238E27FC236}">
                <a16:creationId xmlns:a16="http://schemas.microsoft.com/office/drawing/2014/main" id="{8D5A42E3-78AD-460B-ACCF-E766D367F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39235-E9E4-4C9C-9376-4133D922988F}"/>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220475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9FE3-FB0B-450E-BEC6-6F6D99D20B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966AA-FB90-47D9-89BA-2EBBF36E3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2E2871-7C0A-47DD-B624-CF54D50C2E4B}"/>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5" name="Footer Placeholder 4">
            <a:extLst>
              <a:ext uri="{FF2B5EF4-FFF2-40B4-BE49-F238E27FC236}">
                <a16:creationId xmlns:a16="http://schemas.microsoft.com/office/drawing/2014/main" id="{0D4FBFDD-A4E3-4795-BCE1-EDB1077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A4CAF-2516-4058-B843-46CEDC277228}"/>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422268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2172-50CA-4B2E-93FF-BC3660D98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94D5A-1F99-4B88-9CEA-77EDF6AFD5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C8DDAD-7669-40DD-990E-80FFE33CF8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1FCA1-E9F8-4DBD-97BC-650B2361A021}"/>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6" name="Footer Placeholder 5">
            <a:extLst>
              <a:ext uri="{FF2B5EF4-FFF2-40B4-BE49-F238E27FC236}">
                <a16:creationId xmlns:a16="http://schemas.microsoft.com/office/drawing/2014/main" id="{07BCC817-50B4-45C7-BE04-1089CC4F0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66B17-9CDA-4203-8376-FA8146245B91}"/>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402518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C76C-2A74-49B2-B0A5-8DE4AF3817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B19806-8354-4BB9-930E-40E1AABDB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31D8F3-3DAC-4483-BF1A-CEA6BFB1BA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F6251C-A733-4C06-A067-E719B12AD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D6FF21-982C-4B22-99F8-D23F3F880D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6F00B3-83A9-4AED-854A-DCDE53862C66}"/>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8" name="Footer Placeholder 7">
            <a:extLst>
              <a:ext uri="{FF2B5EF4-FFF2-40B4-BE49-F238E27FC236}">
                <a16:creationId xmlns:a16="http://schemas.microsoft.com/office/drawing/2014/main" id="{EB455FE1-04BE-4FAB-ADE9-95DEDF27F3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CDDECB-82AD-4C76-A529-C1FB5BB943A5}"/>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36010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C23E-6392-4741-9BE1-3D9E699838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4A920D-2F98-4BE4-A367-8BB19301CA46}"/>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4" name="Footer Placeholder 3">
            <a:extLst>
              <a:ext uri="{FF2B5EF4-FFF2-40B4-BE49-F238E27FC236}">
                <a16:creationId xmlns:a16="http://schemas.microsoft.com/office/drawing/2014/main" id="{C8B8ACCB-9AD7-402E-B0D2-700F120364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4354EC-5D70-4D49-ADBF-AEE962E7E646}"/>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124209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4EC62-221B-4AC5-93F8-4F0EA68A1E9C}"/>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3" name="Footer Placeholder 2">
            <a:extLst>
              <a:ext uri="{FF2B5EF4-FFF2-40B4-BE49-F238E27FC236}">
                <a16:creationId xmlns:a16="http://schemas.microsoft.com/office/drawing/2014/main" id="{FE61E2B9-0739-4D85-864D-F642CBE234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9BA5C7-CF43-4534-8BFD-2C0BA448CEC7}"/>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191633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A6B-0674-412D-BACC-AE2F4D98A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8F02F3-BFBC-4A23-9646-136885B63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86151-C60E-42DD-9111-6B2B6587C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A3395A-4168-4A87-8A18-35E1D9C7F252}"/>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6" name="Footer Placeholder 5">
            <a:extLst>
              <a:ext uri="{FF2B5EF4-FFF2-40B4-BE49-F238E27FC236}">
                <a16:creationId xmlns:a16="http://schemas.microsoft.com/office/drawing/2014/main" id="{9B917BF3-1926-41F1-9C7C-C194C4CF3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CA85E-CE77-4056-A88B-B8752A9122B6}"/>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133699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E4E1-5844-4FC9-AF9E-4C9941C461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75F3B7-75BF-4035-A92B-898727A669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08C48D-38A0-49A8-BEDA-7F8EAD4DC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BD7C2F-3057-4C57-BA36-3DD3975AC4B3}"/>
              </a:ext>
            </a:extLst>
          </p:cNvPr>
          <p:cNvSpPr>
            <a:spLocks noGrp="1"/>
          </p:cNvSpPr>
          <p:nvPr>
            <p:ph type="dt" sz="half" idx="10"/>
          </p:nvPr>
        </p:nvSpPr>
        <p:spPr/>
        <p:txBody>
          <a:bodyPr/>
          <a:lstStyle/>
          <a:p>
            <a:fld id="{27C01DCB-3C28-4AB6-B220-6D6BC28D798C}" type="datetimeFigureOut">
              <a:rPr lang="en-US" smtClean="0"/>
              <a:t>4/30/2018</a:t>
            </a:fld>
            <a:endParaRPr lang="en-US"/>
          </a:p>
        </p:txBody>
      </p:sp>
      <p:sp>
        <p:nvSpPr>
          <p:cNvPr id="6" name="Footer Placeholder 5">
            <a:extLst>
              <a:ext uri="{FF2B5EF4-FFF2-40B4-BE49-F238E27FC236}">
                <a16:creationId xmlns:a16="http://schemas.microsoft.com/office/drawing/2014/main" id="{CEE2AF70-BEAB-492D-A8AF-6179CE382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695AF-015B-4C04-970E-9783D319A945}"/>
              </a:ext>
            </a:extLst>
          </p:cNvPr>
          <p:cNvSpPr>
            <a:spLocks noGrp="1"/>
          </p:cNvSpPr>
          <p:nvPr>
            <p:ph type="sldNum" sz="quarter" idx="12"/>
          </p:nvPr>
        </p:nvSpPr>
        <p:spPr/>
        <p:txBody>
          <a:bodyPr/>
          <a:lstStyle/>
          <a:p>
            <a:fld id="{30171799-163F-4D1C-9C58-B681A7860C80}" type="slidenum">
              <a:rPr lang="en-US" smtClean="0"/>
              <a:t>‹#›</a:t>
            </a:fld>
            <a:endParaRPr lang="en-US"/>
          </a:p>
        </p:txBody>
      </p:sp>
    </p:spTree>
    <p:extLst>
      <p:ext uri="{BB962C8B-B14F-4D97-AF65-F5344CB8AC3E}">
        <p14:creationId xmlns:p14="http://schemas.microsoft.com/office/powerpoint/2010/main" val="322578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D96EE-51E6-42DD-8BE0-79307AFFB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C276F-1C2D-4A2D-86CE-CE78DC988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93409-F03E-4BEF-A9EC-44721BB1C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01DCB-3C28-4AB6-B220-6D6BC28D798C}" type="datetimeFigureOut">
              <a:rPr lang="en-US" smtClean="0"/>
              <a:t>4/30/2018</a:t>
            </a:fld>
            <a:endParaRPr lang="en-US"/>
          </a:p>
        </p:txBody>
      </p:sp>
      <p:sp>
        <p:nvSpPr>
          <p:cNvPr id="5" name="Footer Placeholder 4">
            <a:extLst>
              <a:ext uri="{FF2B5EF4-FFF2-40B4-BE49-F238E27FC236}">
                <a16:creationId xmlns:a16="http://schemas.microsoft.com/office/drawing/2014/main" id="{F75E5288-49EC-41AF-A698-DEB4AE37B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C4D064-E1CA-420C-B175-FC08D081E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71799-163F-4D1C-9C58-B681A7860C80}" type="slidenum">
              <a:rPr lang="en-US" smtClean="0"/>
              <a:t>‹#›</a:t>
            </a:fld>
            <a:endParaRPr lang="en-US"/>
          </a:p>
        </p:txBody>
      </p:sp>
    </p:spTree>
    <p:extLst>
      <p:ext uri="{BB962C8B-B14F-4D97-AF65-F5344CB8AC3E}">
        <p14:creationId xmlns:p14="http://schemas.microsoft.com/office/powerpoint/2010/main" val="97058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B4FB-AFD7-4982-B540-FA4A55C587D5}"/>
              </a:ext>
            </a:extLst>
          </p:cNvPr>
          <p:cNvSpPr>
            <a:spLocks noGrp="1"/>
          </p:cNvSpPr>
          <p:nvPr>
            <p:ph type="ctrTitle"/>
          </p:nvPr>
        </p:nvSpPr>
        <p:spPr>
          <a:xfrm>
            <a:off x="575035" y="3233972"/>
            <a:ext cx="10633435" cy="2365550"/>
          </a:xfrm>
        </p:spPr>
        <p:txBody>
          <a:bodyPr>
            <a:normAutofit fontScale="90000"/>
          </a:bodyPr>
          <a:lstStyle/>
          <a:p>
            <a:r>
              <a:rPr lang="en-US" dirty="0"/>
              <a:t>The Roundtable Live!</a:t>
            </a:r>
            <a:br>
              <a:rPr lang="en-US" dirty="0"/>
            </a:br>
            <a:r>
              <a:rPr lang="en-US" dirty="0"/>
              <a:t>Manteno, IL, August 9, 2018</a:t>
            </a:r>
            <a:br>
              <a:rPr lang="en-US" dirty="0"/>
            </a:br>
            <a:br>
              <a:rPr lang="en-US" sz="3600" dirty="0"/>
            </a:br>
            <a:r>
              <a:rPr lang="en-US" sz="3600" dirty="0"/>
              <a:t>A networking event with educational demonstrations for underground utility contractors and utilities</a:t>
            </a:r>
            <a:br>
              <a:rPr lang="en-US" sz="3600" dirty="0"/>
            </a:br>
            <a:br>
              <a:rPr lang="en-US" sz="3600"/>
            </a:br>
            <a:r>
              <a:rPr lang="en-US" sz="3600"/>
              <a:t>Begins 11:00 </a:t>
            </a:r>
            <a:r>
              <a:rPr lang="en-US" sz="3600" dirty="0"/>
              <a:t>AM</a:t>
            </a:r>
            <a:br>
              <a:rPr lang="en-US" dirty="0"/>
            </a:br>
            <a:br>
              <a:rPr lang="en-US" dirty="0"/>
            </a:br>
            <a:endParaRPr lang="en-US" dirty="0"/>
          </a:p>
        </p:txBody>
      </p:sp>
    </p:spTree>
    <p:extLst>
      <p:ext uri="{BB962C8B-B14F-4D97-AF65-F5344CB8AC3E}">
        <p14:creationId xmlns:p14="http://schemas.microsoft.com/office/powerpoint/2010/main" val="55222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7" y="0"/>
            <a:ext cx="11378663" cy="6858000"/>
          </a:xfrm>
          <a:prstGeom prst="rect">
            <a:avLst/>
          </a:prstGeom>
        </p:spPr>
      </p:pic>
      <p:cxnSp>
        <p:nvCxnSpPr>
          <p:cNvPr id="3" name="Straight Connector 2"/>
          <p:cNvCxnSpPr/>
          <p:nvPr/>
        </p:nvCxnSpPr>
        <p:spPr>
          <a:xfrm flipH="1">
            <a:off x="4901184" y="4014216"/>
            <a:ext cx="1216152" cy="9144"/>
          </a:xfrm>
          <a:prstGeom prst="line">
            <a:avLst/>
          </a:prstGeom>
          <a:ln>
            <a:tailEnd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01184" y="4023360"/>
            <a:ext cx="1216152" cy="0"/>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380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3D9E-4CDC-417C-A195-2DD66DD0CC2C}"/>
              </a:ext>
            </a:extLst>
          </p:cNvPr>
          <p:cNvSpPr>
            <a:spLocks noGrp="1"/>
          </p:cNvSpPr>
          <p:nvPr>
            <p:ph type="title"/>
          </p:nvPr>
        </p:nvSpPr>
        <p:spPr>
          <a:xfrm>
            <a:off x="838200" y="365125"/>
            <a:ext cx="11030146" cy="1325563"/>
          </a:xfrm>
        </p:spPr>
        <p:txBody>
          <a:bodyPr>
            <a:normAutofit/>
          </a:bodyPr>
          <a:lstStyle/>
          <a:p>
            <a:pPr algn="ctr"/>
            <a:r>
              <a:rPr lang="en-US" dirty="0"/>
              <a:t>A social, picnic setting with outdoor demonstrations</a:t>
            </a:r>
          </a:p>
        </p:txBody>
      </p:sp>
      <p:sp>
        <p:nvSpPr>
          <p:cNvPr id="3" name="Content Placeholder 2">
            <a:extLst>
              <a:ext uri="{FF2B5EF4-FFF2-40B4-BE49-F238E27FC236}">
                <a16:creationId xmlns:a16="http://schemas.microsoft.com/office/drawing/2014/main" id="{DDEED8DE-C162-459D-A18B-D225EF87C13F}"/>
              </a:ext>
            </a:extLst>
          </p:cNvPr>
          <p:cNvSpPr>
            <a:spLocks noGrp="1"/>
          </p:cNvSpPr>
          <p:nvPr>
            <p:ph idx="1"/>
          </p:nvPr>
        </p:nvSpPr>
        <p:spPr/>
        <p:txBody>
          <a:bodyPr>
            <a:normAutofit fontScale="92500" lnSpcReduction="20000"/>
          </a:bodyPr>
          <a:lstStyle/>
          <a:p>
            <a:pPr marL="0" indent="0">
              <a:buNone/>
            </a:pPr>
            <a:endParaRPr lang="en-US" dirty="0"/>
          </a:p>
          <a:p>
            <a:pPr marL="0" indent="0">
              <a:buNone/>
            </a:pPr>
            <a:r>
              <a:rPr lang="en-US" dirty="0"/>
              <a:t>Not a trade show but an opportunity to learn through networking and participation in live demonstrations</a:t>
            </a:r>
          </a:p>
          <a:p>
            <a:pPr marL="0" indent="0">
              <a:buNone/>
            </a:pPr>
            <a:endParaRPr lang="en-US" dirty="0"/>
          </a:p>
          <a:p>
            <a:pPr marL="0" indent="0">
              <a:buNone/>
            </a:pPr>
            <a:r>
              <a:rPr lang="en-US" dirty="0"/>
              <a:t>Excavation equipment onsite</a:t>
            </a:r>
          </a:p>
          <a:p>
            <a:pPr marL="0" indent="0">
              <a:buNone/>
            </a:pPr>
            <a:endParaRPr lang="en-US" dirty="0"/>
          </a:p>
          <a:p>
            <a:pPr marL="0" indent="0">
              <a:buNone/>
            </a:pPr>
            <a:r>
              <a:rPr lang="en-US" i="1" dirty="0"/>
              <a:t>In December, The Roundtable </a:t>
            </a:r>
            <a:r>
              <a:rPr lang="en-US" dirty="0"/>
              <a:t>produces a lot of conversation about the future of our industry. In August, you can see it and do it at </a:t>
            </a:r>
            <a:r>
              <a:rPr lang="en-US" i="1" dirty="0"/>
              <a:t>The Roundtable Live!</a:t>
            </a:r>
          </a:p>
          <a:p>
            <a:pPr marL="0" indent="0">
              <a:buNone/>
            </a:pPr>
            <a:endParaRPr lang="en-US" dirty="0"/>
          </a:p>
          <a:p>
            <a:pPr marL="0" indent="0">
              <a:buNone/>
            </a:pPr>
            <a:r>
              <a:rPr lang="en-US" i="1" dirty="0"/>
              <a:t>An opportunity to exchange food, beverage and ideas with the brightest in the business.</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7794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E522-405D-4C54-ABC0-BDD8D9918704}"/>
              </a:ext>
            </a:extLst>
          </p:cNvPr>
          <p:cNvSpPr>
            <a:spLocks noGrp="1"/>
          </p:cNvSpPr>
          <p:nvPr>
            <p:ph type="title"/>
          </p:nvPr>
        </p:nvSpPr>
        <p:spPr>
          <a:xfrm>
            <a:off x="402263" y="365125"/>
            <a:ext cx="11328992" cy="1325563"/>
          </a:xfrm>
        </p:spPr>
        <p:txBody>
          <a:bodyPr>
            <a:normAutofit fontScale="90000"/>
          </a:bodyPr>
          <a:lstStyle/>
          <a:p>
            <a:r>
              <a:rPr lang="en-US" dirty="0"/>
              <a:t>Not a trade show but an opportunity to learn through networking and participation in live demonstrations</a:t>
            </a:r>
            <a:br>
              <a:rPr lang="en-US" dirty="0"/>
            </a:br>
            <a:endParaRPr lang="en-US" dirty="0"/>
          </a:p>
        </p:txBody>
      </p:sp>
      <p:pic>
        <p:nvPicPr>
          <p:cNvPr id="7" name="Content Placeholder 6">
            <a:extLst>
              <a:ext uri="{FF2B5EF4-FFF2-40B4-BE49-F238E27FC236}">
                <a16:creationId xmlns:a16="http://schemas.microsoft.com/office/drawing/2014/main" id="{AF91E97A-C47F-4E62-AE72-BBEB4A1DC7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08" y="1690688"/>
            <a:ext cx="6889749" cy="5167312"/>
          </a:xfrm>
        </p:spPr>
      </p:pic>
      <p:sp>
        <p:nvSpPr>
          <p:cNvPr id="8" name="TextBox 7">
            <a:extLst>
              <a:ext uri="{FF2B5EF4-FFF2-40B4-BE49-F238E27FC236}">
                <a16:creationId xmlns:a16="http://schemas.microsoft.com/office/drawing/2014/main" id="{C8ADA17C-AA53-4FB1-BB26-81382AFB6F4C}"/>
              </a:ext>
            </a:extLst>
          </p:cNvPr>
          <p:cNvSpPr txBox="1"/>
          <p:nvPr/>
        </p:nvSpPr>
        <p:spPr>
          <a:xfrm>
            <a:off x="7105949" y="1669309"/>
            <a:ext cx="4935111" cy="3970318"/>
          </a:xfrm>
          <a:prstGeom prst="rect">
            <a:avLst/>
          </a:prstGeom>
          <a:noFill/>
        </p:spPr>
        <p:txBody>
          <a:bodyPr wrap="square" rtlCol="0">
            <a:spAutoFit/>
          </a:bodyPr>
          <a:lstStyle/>
          <a:p>
            <a:r>
              <a:rPr lang="en-US" dirty="0"/>
              <a:t>There aren’t two sides of the aisle at The Roundtable Live! The event is a Midwestern picnic-style setting where people come together to discuss the future of damage prevention and the underground utility industry.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2305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E522-405D-4C54-ABC0-BDD8D9918704}"/>
              </a:ext>
            </a:extLst>
          </p:cNvPr>
          <p:cNvSpPr>
            <a:spLocks noGrp="1"/>
          </p:cNvSpPr>
          <p:nvPr>
            <p:ph type="title"/>
          </p:nvPr>
        </p:nvSpPr>
        <p:spPr>
          <a:xfrm>
            <a:off x="838200" y="72894"/>
            <a:ext cx="10515600" cy="1325563"/>
          </a:xfrm>
        </p:spPr>
        <p:txBody>
          <a:bodyPr/>
          <a:lstStyle/>
          <a:p>
            <a:pPr algn="ctr"/>
            <a:r>
              <a:rPr lang="en-US" dirty="0"/>
              <a:t>Excavation equipment onsite</a:t>
            </a:r>
          </a:p>
        </p:txBody>
      </p:sp>
      <p:pic>
        <p:nvPicPr>
          <p:cNvPr id="4" name="Content Placeholder 4">
            <a:extLst>
              <a:ext uri="{FF2B5EF4-FFF2-40B4-BE49-F238E27FC236}">
                <a16:creationId xmlns:a16="http://schemas.microsoft.com/office/drawing/2014/main" id="{579422BD-9298-4466-9450-9581D3BF67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4372"/>
            <a:ext cx="6804837" cy="5103628"/>
          </a:xfrm>
        </p:spPr>
      </p:pic>
      <p:sp>
        <p:nvSpPr>
          <p:cNvPr id="5" name="TextBox 4">
            <a:extLst>
              <a:ext uri="{FF2B5EF4-FFF2-40B4-BE49-F238E27FC236}">
                <a16:creationId xmlns:a16="http://schemas.microsoft.com/office/drawing/2014/main" id="{6C68F1EA-5B69-4D8A-A42A-16A78F8908FE}"/>
              </a:ext>
            </a:extLst>
          </p:cNvPr>
          <p:cNvSpPr txBox="1"/>
          <p:nvPr/>
        </p:nvSpPr>
        <p:spPr>
          <a:xfrm>
            <a:off x="7105949" y="1669309"/>
            <a:ext cx="4935111" cy="2585323"/>
          </a:xfrm>
          <a:prstGeom prst="rect">
            <a:avLst/>
          </a:prstGeom>
          <a:noFill/>
        </p:spPr>
        <p:txBody>
          <a:bodyPr wrap="square" rtlCol="0">
            <a:spAutoFit/>
          </a:bodyPr>
          <a:lstStyle/>
          <a:p>
            <a:r>
              <a:rPr lang="en-US" dirty="0"/>
              <a:t>With the support of area utility contractors, excavation equipment will be onsite to assist with demonstrations throughout the event.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6271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E522-405D-4C54-ABC0-BDD8D9918704}"/>
              </a:ext>
            </a:extLst>
          </p:cNvPr>
          <p:cNvSpPr>
            <a:spLocks noGrp="1"/>
          </p:cNvSpPr>
          <p:nvPr>
            <p:ph type="title"/>
          </p:nvPr>
        </p:nvSpPr>
        <p:spPr>
          <a:xfrm>
            <a:off x="0" y="808185"/>
            <a:ext cx="12192000" cy="1325563"/>
          </a:xfrm>
        </p:spPr>
        <p:txBody>
          <a:bodyPr>
            <a:normAutofit fontScale="90000"/>
          </a:bodyPr>
          <a:lstStyle/>
          <a:p>
            <a:pPr marL="0" indent="0" algn="ctr"/>
            <a:r>
              <a:rPr lang="en-US" i="1" dirty="0"/>
              <a:t>In December, The Roundtable </a:t>
            </a:r>
            <a:r>
              <a:rPr lang="en-US" dirty="0"/>
              <a:t>produces a lot of conversation about the future of our industry. In August, you can see it and do it at </a:t>
            </a:r>
            <a:r>
              <a:rPr lang="en-US" i="1" dirty="0"/>
              <a:t>The Roundtable Live!</a:t>
            </a:r>
            <a:br>
              <a:rPr lang="en-US" i="1" dirty="0"/>
            </a:br>
            <a:endParaRPr lang="en-US" dirty="0"/>
          </a:p>
        </p:txBody>
      </p:sp>
      <p:sp>
        <p:nvSpPr>
          <p:cNvPr id="7" name="TextBox 6">
            <a:extLst>
              <a:ext uri="{FF2B5EF4-FFF2-40B4-BE49-F238E27FC236}">
                <a16:creationId xmlns:a16="http://schemas.microsoft.com/office/drawing/2014/main" id="{91648076-2DA4-4065-A4A0-83625E9F76A7}"/>
              </a:ext>
            </a:extLst>
          </p:cNvPr>
          <p:cNvSpPr txBox="1"/>
          <p:nvPr/>
        </p:nvSpPr>
        <p:spPr>
          <a:xfrm>
            <a:off x="5911703" y="2509279"/>
            <a:ext cx="6129358" cy="3970318"/>
          </a:xfrm>
          <a:prstGeom prst="rect">
            <a:avLst/>
          </a:prstGeom>
          <a:noFill/>
        </p:spPr>
        <p:txBody>
          <a:bodyPr wrap="square" rtlCol="0">
            <a:spAutoFit/>
          </a:bodyPr>
          <a:lstStyle/>
          <a:p>
            <a:r>
              <a:rPr lang="en-US" dirty="0"/>
              <a:t>There’s going to be a time when placing paint and flags to mark buried lines for excavation is an obsolete practice. When underground utility location databases are populated and shared, it will pave the way for the use of artificial intelligence in underground utility construction and maintenance activities.</a:t>
            </a:r>
          </a:p>
          <a:p>
            <a:endParaRPr lang="en-US" dirty="0"/>
          </a:p>
          <a:p>
            <a:r>
              <a:rPr lang="en-US" dirty="0"/>
              <a:t>We will place a special emphasis on demonstrations that show products connecting the locating of buried lines with information for the excavator.</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39B0B7BA-D3C5-4B53-B41E-8F3F66D8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6753"/>
            <a:ext cx="5503696" cy="4391247"/>
          </a:xfrm>
          <a:prstGeom prst="rect">
            <a:avLst/>
          </a:prstGeom>
        </p:spPr>
      </p:pic>
    </p:spTree>
    <p:extLst>
      <p:ext uri="{BB962C8B-B14F-4D97-AF65-F5344CB8AC3E}">
        <p14:creationId xmlns:p14="http://schemas.microsoft.com/office/powerpoint/2010/main" val="236138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E522-405D-4C54-ABC0-BDD8D9918704}"/>
              </a:ext>
            </a:extLst>
          </p:cNvPr>
          <p:cNvSpPr>
            <a:spLocks noGrp="1"/>
          </p:cNvSpPr>
          <p:nvPr>
            <p:ph type="title"/>
          </p:nvPr>
        </p:nvSpPr>
        <p:spPr>
          <a:xfrm>
            <a:off x="838200" y="317445"/>
            <a:ext cx="10515600" cy="1325563"/>
          </a:xfrm>
        </p:spPr>
        <p:txBody>
          <a:bodyPr>
            <a:normAutofit fontScale="90000"/>
          </a:bodyPr>
          <a:lstStyle/>
          <a:p>
            <a:pPr algn="ctr"/>
            <a:r>
              <a:rPr lang="en-US" i="1" dirty="0"/>
              <a:t>An opportunity to exchange food, beverage and ideas with the brightest in the business.</a:t>
            </a:r>
            <a:br>
              <a:rPr lang="en-US" i="1" dirty="0"/>
            </a:br>
            <a:endParaRPr lang="en-US" dirty="0"/>
          </a:p>
        </p:txBody>
      </p:sp>
      <p:pic>
        <p:nvPicPr>
          <p:cNvPr id="7" name="Picture 6">
            <a:extLst>
              <a:ext uri="{FF2B5EF4-FFF2-40B4-BE49-F238E27FC236}">
                <a16:creationId xmlns:a16="http://schemas.microsoft.com/office/drawing/2014/main" id="{6740850E-3536-4BB8-974F-4CCE6FF00812}"/>
              </a:ext>
            </a:extLst>
          </p:cNvPr>
          <p:cNvPicPr>
            <a:picLocks noChangeAspect="1"/>
          </p:cNvPicPr>
          <p:nvPr/>
        </p:nvPicPr>
        <p:blipFill rotWithShape="1">
          <a:blip r:embed="rId2">
            <a:extLst>
              <a:ext uri="{28A0092B-C50C-407E-A947-70E740481C1C}">
                <a14:useLocalDpi xmlns:a14="http://schemas.microsoft.com/office/drawing/2010/main" val="0"/>
              </a:ext>
            </a:extLst>
          </a:blip>
          <a:srcRect b="41484"/>
          <a:stretch/>
        </p:blipFill>
        <p:spPr>
          <a:xfrm>
            <a:off x="0" y="1507249"/>
            <a:ext cx="12192000" cy="5350752"/>
          </a:xfrm>
          <a:prstGeom prst="rect">
            <a:avLst/>
          </a:prstGeom>
        </p:spPr>
      </p:pic>
    </p:spTree>
    <p:extLst>
      <p:ext uri="{BB962C8B-B14F-4D97-AF65-F5344CB8AC3E}">
        <p14:creationId xmlns:p14="http://schemas.microsoft.com/office/powerpoint/2010/main" val="325582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E522-405D-4C54-ABC0-BDD8D9918704}"/>
              </a:ext>
            </a:extLst>
          </p:cNvPr>
          <p:cNvSpPr>
            <a:spLocks noGrp="1"/>
          </p:cNvSpPr>
          <p:nvPr>
            <p:ph type="title"/>
          </p:nvPr>
        </p:nvSpPr>
        <p:spPr>
          <a:xfrm>
            <a:off x="838200" y="72894"/>
            <a:ext cx="10515600" cy="1325563"/>
          </a:xfrm>
        </p:spPr>
        <p:txBody>
          <a:bodyPr/>
          <a:lstStyle/>
          <a:p>
            <a:pPr algn="ctr"/>
            <a:r>
              <a:rPr lang="en-US" dirty="0"/>
              <a:t>Participation Fees</a:t>
            </a:r>
          </a:p>
        </p:txBody>
      </p:sp>
      <p:sp>
        <p:nvSpPr>
          <p:cNvPr id="5" name="Content Placeholder 4">
            <a:extLst>
              <a:ext uri="{FF2B5EF4-FFF2-40B4-BE49-F238E27FC236}">
                <a16:creationId xmlns:a16="http://schemas.microsoft.com/office/drawing/2014/main" id="{E8B11D59-B6AA-458E-BD37-537921658BE4}"/>
              </a:ext>
            </a:extLst>
          </p:cNvPr>
          <p:cNvSpPr>
            <a:spLocks noGrp="1"/>
          </p:cNvSpPr>
          <p:nvPr>
            <p:ph idx="1"/>
          </p:nvPr>
        </p:nvSpPr>
        <p:spPr/>
        <p:txBody>
          <a:bodyPr/>
          <a:lstStyle/>
          <a:p>
            <a:r>
              <a:rPr lang="en-US" dirty="0"/>
              <a:t>For attendees: 45.00</a:t>
            </a:r>
          </a:p>
          <a:p>
            <a:r>
              <a:rPr lang="en-US" dirty="0"/>
              <a:t>For companies with product or service demos: $250.00</a:t>
            </a:r>
          </a:p>
          <a:p>
            <a:pPr marL="0" indent="0">
              <a:buNone/>
            </a:pPr>
            <a:r>
              <a:rPr lang="en-US" dirty="0"/>
              <a:t>   (companies involved with high-level demos will pay more)</a:t>
            </a:r>
          </a:p>
          <a:p>
            <a:pPr marL="0" indent="0">
              <a:buNone/>
            </a:pPr>
            <a:endParaRPr lang="en-US" dirty="0"/>
          </a:p>
          <a:p>
            <a:pPr marL="0" indent="0">
              <a:buNone/>
            </a:pPr>
            <a:r>
              <a:rPr lang="en-US" dirty="0"/>
              <a:t>We will be seeking five utility contractor sponsors,  two utility company sponsors, and two damage prevention organization sponsors to assist with the food and beverage and other costs associated with the event.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117129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3764</TotalTime>
  <Words>339</Words>
  <Application>Microsoft Office PowerPoint</Application>
  <PresentationFormat>Widescreen</PresentationFormat>
  <Paragraphs>71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The Roundtable Live! Manteno, IL, August 9, 2018  A networking event with educational demonstrations for underground utility contractors and utilities  Begins 11:00 AM  </vt:lpstr>
      <vt:lpstr>PowerPoint Presentation</vt:lpstr>
      <vt:lpstr>A social, picnic setting with outdoor demonstrations</vt:lpstr>
      <vt:lpstr>Not a trade show but an opportunity to learn through networking and participation in live demonstrations </vt:lpstr>
      <vt:lpstr>Excavation equipment onsite</vt:lpstr>
      <vt:lpstr>In December, The Roundtable produces a lot of conversation about the future of our industry. In August, you can see it and do it at The Roundtable Live! </vt:lpstr>
      <vt:lpstr>An opportunity to exchange food, beverage and ideas with the brightest in the business. </vt:lpstr>
      <vt:lpstr>Participation Fees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Roundtable Live! Manteno, IL, 8-9-18</dc:title>
  <dc:creator>Mike Parilac</dc:creator>
  <cp:lastModifiedBy>Mike Parilac</cp:lastModifiedBy>
  <cp:revision>20</cp:revision>
  <dcterms:created xsi:type="dcterms:W3CDTF">2018-04-27T14:40:04Z</dcterms:created>
  <dcterms:modified xsi:type="dcterms:W3CDTF">2018-04-30T13:42:23Z</dcterms:modified>
</cp:coreProperties>
</file>